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Comfortaa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1" Type="http://schemas.openxmlformats.org/officeDocument/2006/relationships/slide" Target="slides/slide16.xml"/><Relationship Id="rId3" Type="http://schemas.openxmlformats.org/officeDocument/2006/relationships/presProps" Target="presProps.xml"/><Relationship Id="rId34" Type="http://schemas.openxmlformats.org/officeDocument/2006/relationships/customXml" Target="../customXml/item2.xml"/><Relationship Id="rId25" Type="http://schemas.openxmlformats.org/officeDocument/2006/relationships/slide" Target="slides/slide20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customXml" Target="../customXml/item1.xml"/><Relationship Id="rId20" Type="http://schemas.openxmlformats.org/officeDocument/2006/relationships/slide" Target="slides/slide15.xml"/><Relationship Id="rId2" Type="http://schemas.openxmlformats.org/officeDocument/2006/relationships/viewProps" Target="view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24" Type="http://schemas.openxmlformats.org/officeDocument/2006/relationships/slide" Target="slides/slide19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font" Target="fonts/Comfortaa-bold.fntdata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1" Type="http://schemas.openxmlformats.org/officeDocument/2006/relationships/font" Target="fonts/Comfortaa-regular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14" Type="http://schemas.openxmlformats.org/officeDocument/2006/relationships/slide" Target="slides/slide9.xml"/><Relationship Id="rId35" Type="http://schemas.openxmlformats.org/officeDocument/2006/relationships/customXml" Target="../customXml/item3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f604d6b7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f604d6b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5a5d176a5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85a5d176a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5a5d176a5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5a5d176a5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5a5d176a5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85a5d176a5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5ef791fa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5ef791fa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5ef791fa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5ef791fa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85ef791fa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85ef791fa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5ef791fa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5ef791fa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85ef791fac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85ef791fa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5ef791fac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5ef791fac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7838ad53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87838ad53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5a5d176a5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5a5d176a5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7838ad53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7838ad53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a5d176a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a5d176a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85a5d176a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85a5d176a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5a5d176a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5a5d176a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5a5d176a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85a5d176a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c6c81c13c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c6c81c13c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7f604d6b7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7f604d6b7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7f604d6b7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7f604d6b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7f604d6b7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7f604d6b7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7f604d6b7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7f604d6b7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7f604d6b7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77f604d6b7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7f604d6b7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7f604d6b7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5a5d176a5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5a5d176a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hyperlink" Target="https://www.youtube.com/watch?v=B1eyZAedhY4" TargetMode="External"/><Relationship Id="rId5" Type="http://schemas.openxmlformats.org/officeDocument/2006/relationships/hyperlink" Target="https://www.youtube.com/watch?v=z4PKzz81m5c" TargetMode="External"/><Relationship Id="rId6" Type="http://schemas.openxmlformats.org/officeDocument/2006/relationships/hyperlink" Target="https://www.youtube.com/watch?v=S7He3gzPwEY" TargetMode="External"/><Relationship Id="rId7" Type="http://schemas.openxmlformats.org/officeDocument/2006/relationships/slide" Target="/ppt/slides/slide4.xml"/><Relationship Id="rId8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slide" Target="/ppt/slides/slide4.xml"/><Relationship Id="rId7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hyperlink" Target="https://www.youtube.com/watch?v=CxV2QtsotaA" TargetMode="External"/><Relationship Id="rId5" Type="http://schemas.openxmlformats.org/officeDocument/2006/relationships/hyperlink" Target="https://www.youtube.com/watch?v=ZxODzxY6AvI" TargetMode="External"/><Relationship Id="rId6" Type="http://schemas.openxmlformats.org/officeDocument/2006/relationships/hyperlink" Target="https://www.youtube.com/watch?v=cwYAeUpH1NM" TargetMode="External"/><Relationship Id="rId7" Type="http://schemas.openxmlformats.org/officeDocument/2006/relationships/slide" Target="/ppt/slides/slide4.xml"/><Relationship Id="rId8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slide" Target="/ppt/slides/slide4.xml"/><Relationship Id="rId7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hyperlink" Target="https://youtu.be/alXcOzzy658?t=66" TargetMode="External"/><Relationship Id="rId5" Type="http://schemas.openxmlformats.org/officeDocument/2006/relationships/hyperlink" Target="https://www.youtube.com/watch?v=-bz1Z_gbUAc" TargetMode="External"/><Relationship Id="rId6" Type="http://schemas.openxmlformats.org/officeDocument/2006/relationships/hyperlink" Target="https://www.youtube.com/watch?v=USb41jLx410" TargetMode="External"/><Relationship Id="rId7" Type="http://schemas.openxmlformats.org/officeDocument/2006/relationships/slide" Target="/ppt/slides/slide4.xml"/><Relationship Id="rId8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slide" Target="/ppt/slides/slide4.xml"/><Relationship Id="rId6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hyperlink" Target="https://www.youtube.com/watch?v=3GzEvWXN3zY" TargetMode="External"/><Relationship Id="rId5" Type="http://schemas.openxmlformats.org/officeDocument/2006/relationships/hyperlink" Target="https://www.youtube.com/watch?v=DiKPA9ArjKM" TargetMode="External"/><Relationship Id="rId6" Type="http://schemas.openxmlformats.org/officeDocument/2006/relationships/hyperlink" Target="https://www.youtube.com/watch?v=5rg3JUMRPo4" TargetMode="External"/><Relationship Id="rId7" Type="http://schemas.openxmlformats.org/officeDocument/2006/relationships/slide" Target="/ppt/slides/slide4.xml"/><Relationship Id="rId8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slide" Target="/ppt/slides/slide4.xml"/><Relationship Id="rId6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20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Relationship Id="rId4" Type="http://schemas.openxmlformats.org/officeDocument/2006/relationships/hyperlink" Target="https://www.youtube.com/watch?v=f47IejbWj3g" TargetMode="External"/><Relationship Id="rId9" Type="http://schemas.openxmlformats.org/officeDocument/2006/relationships/image" Target="../media/image19.png"/><Relationship Id="rId5" Type="http://schemas.openxmlformats.org/officeDocument/2006/relationships/hyperlink" Target="https://www.youtube.com/watch?v=PbwZ_e-zk5w" TargetMode="External"/><Relationship Id="rId6" Type="http://schemas.openxmlformats.org/officeDocument/2006/relationships/hyperlink" Target="https://www.youtube.com/watch?v=YEV5BcOfKC8" TargetMode="External"/><Relationship Id="rId7" Type="http://schemas.openxmlformats.org/officeDocument/2006/relationships/slide" Target="/ppt/slides/slide4.xml"/><Relationship Id="rId8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slide" Target="/ppt/slides/slide4.xml"/><Relationship Id="rId7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Relationship Id="rId4" Type="http://schemas.openxmlformats.org/officeDocument/2006/relationships/hyperlink" Target="https://www.youtube.com/watch?v=lNuJVfe-t3o" TargetMode="External"/><Relationship Id="rId5" Type="http://schemas.openxmlformats.org/officeDocument/2006/relationships/hyperlink" Target="https://www.youtube.com/watch?v=Y8Ag7nvdZJU" TargetMode="External"/><Relationship Id="rId6" Type="http://schemas.openxmlformats.org/officeDocument/2006/relationships/hyperlink" Target="https://www.youtube.com/watch?v=YXNfFHeshC4" TargetMode="External"/><Relationship Id="rId7" Type="http://schemas.openxmlformats.org/officeDocument/2006/relationships/slide" Target="/ppt/slides/slide4.xml"/><Relationship Id="rId8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slide" Target="/ppt/slides/slide4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Relationship Id="rId4" Type="http://schemas.openxmlformats.org/officeDocument/2006/relationships/hyperlink" Target="https://www.youtube.com/watch?v=3kW99COiygw" TargetMode="External"/><Relationship Id="rId5" Type="http://schemas.openxmlformats.org/officeDocument/2006/relationships/hyperlink" Target="https://www.youtube.com/watch?v=AjBjnL2ZrJU&amp;list=PLA6F1FC384EA7C8AB" TargetMode="External"/><Relationship Id="rId6" Type="http://schemas.openxmlformats.org/officeDocument/2006/relationships/hyperlink" Target="https://www.youtube.com/watch?v=tjxMvs9lpzg" TargetMode="External"/><Relationship Id="rId7" Type="http://schemas.openxmlformats.org/officeDocument/2006/relationships/slide" Target="/ppt/slides/slide4.xml"/><Relationship Id="rId8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slide" Target="/ppt/slides/slide4.xml"/><Relationship Id="rId7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jpg"/><Relationship Id="rId4" Type="http://schemas.openxmlformats.org/officeDocument/2006/relationships/hyperlink" Target="https://www.youtube.com/watch?v=2WJhax7Jmxs" TargetMode="External"/><Relationship Id="rId5" Type="http://schemas.openxmlformats.org/officeDocument/2006/relationships/hyperlink" Target="https://www.youtube.com/watch?v=YEUEWdp7CDg" TargetMode="External"/><Relationship Id="rId6" Type="http://schemas.openxmlformats.org/officeDocument/2006/relationships/slide" Target="/ppt/slides/slide4.xml"/><Relationship Id="rId7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5.xml"/><Relationship Id="rId11" Type="http://schemas.openxmlformats.org/officeDocument/2006/relationships/image" Target="../media/image12.png"/><Relationship Id="rId22" Type="http://schemas.openxmlformats.org/officeDocument/2006/relationships/slide" Target="/ppt/slides/slide23.xml"/><Relationship Id="rId10" Type="http://schemas.openxmlformats.org/officeDocument/2006/relationships/slide" Target="/ppt/slides/slide21.xml"/><Relationship Id="rId21" Type="http://schemas.openxmlformats.org/officeDocument/2006/relationships/image" Target="../media/image21.png"/><Relationship Id="rId13" Type="http://schemas.openxmlformats.org/officeDocument/2006/relationships/image" Target="../media/image7.png"/><Relationship Id="rId12" Type="http://schemas.openxmlformats.org/officeDocument/2006/relationships/slide" Target="/ppt/slides/slide15.xml"/><Relationship Id="rId23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slide" Target="/ppt/slides/slide9.xml"/><Relationship Id="rId9" Type="http://schemas.openxmlformats.org/officeDocument/2006/relationships/image" Target="../media/image4.png"/><Relationship Id="rId15" Type="http://schemas.openxmlformats.org/officeDocument/2006/relationships/image" Target="../media/image6.png"/><Relationship Id="rId14" Type="http://schemas.openxmlformats.org/officeDocument/2006/relationships/slide" Target="/ppt/slides/slide13.xml"/><Relationship Id="rId17" Type="http://schemas.openxmlformats.org/officeDocument/2006/relationships/image" Target="../media/image15.png"/><Relationship Id="rId16" Type="http://schemas.openxmlformats.org/officeDocument/2006/relationships/slide" Target="/ppt/slides/slide7.xml"/><Relationship Id="rId5" Type="http://schemas.openxmlformats.org/officeDocument/2006/relationships/image" Target="../media/image3.png"/><Relationship Id="rId19" Type="http://schemas.openxmlformats.org/officeDocument/2006/relationships/image" Target="../media/image8.png"/><Relationship Id="rId6" Type="http://schemas.openxmlformats.org/officeDocument/2006/relationships/slide" Target="/ppt/slides/slide19.xml"/><Relationship Id="rId18" Type="http://schemas.openxmlformats.org/officeDocument/2006/relationships/slide" Target="/ppt/slides/slide17.xml"/><Relationship Id="rId7" Type="http://schemas.openxmlformats.org/officeDocument/2006/relationships/image" Target="../media/image9.png"/><Relationship Id="rId8" Type="http://schemas.openxmlformats.org/officeDocument/2006/relationships/slide" Target="/ppt/slides/slide1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21.png"/><Relationship Id="rId7" Type="http://schemas.openxmlformats.org/officeDocument/2006/relationships/slide" Target="/ppt/slides/slide4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21.png"/><Relationship Id="rId5" Type="http://schemas.openxmlformats.org/officeDocument/2006/relationships/hyperlink" Target="https://www.youtube.com/watch?v=8N6ulsmp8gY" TargetMode="External"/><Relationship Id="rId6" Type="http://schemas.openxmlformats.org/officeDocument/2006/relationships/hyperlink" Target="https://www.youtube.com/watch?v=is68rlOzEio" TargetMode="External"/><Relationship Id="rId7" Type="http://schemas.openxmlformats.org/officeDocument/2006/relationships/hyperlink" Target="https://www.youtube.com/watch?v=5apdV2Jkb5U" TargetMode="External"/><Relationship Id="rId8" Type="http://schemas.openxmlformats.org/officeDocument/2006/relationships/slide" Target="/ppt/slides/slide4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Relationship Id="rId7" Type="http://schemas.openxmlformats.org/officeDocument/2006/relationships/slide" Target="/ppt/slides/slide4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hyperlink" Target="https://www.youtube.com/watch?v=IoXjbXTcpdo" TargetMode="External"/><Relationship Id="rId5" Type="http://schemas.openxmlformats.org/officeDocument/2006/relationships/hyperlink" Target="https://www.youtube.com/watch?v=Im2JDdcXO9Y" TargetMode="External"/><Relationship Id="rId6" Type="http://schemas.openxmlformats.org/officeDocument/2006/relationships/hyperlink" Target="https://www.youtube.com/watch?v=3pAdLMSGpbY" TargetMode="External"/><Relationship Id="rId7" Type="http://schemas.openxmlformats.org/officeDocument/2006/relationships/image" Target="../media/image15.png"/><Relationship Id="rId8" Type="http://schemas.openxmlformats.org/officeDocument/2006/relationships/slide" Target="/ppt/slides/slide4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slide" Target="/ppt/slides/slide4.xml"/><Relationship Id="rId7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tmoji Image"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9375" y="-207150"/>
            <a:ext cx="3687425" cy="36874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 flipH="1">
            <a:off x="4572000" y="120825"/>
            <a:ext cx="2157600" cy="1294500"/>
          </a:xfrm>
          <a:prstGeom prst="wedgeRoundRectCallout">
            <a:avLst>
              <a:gd fmla="val -62884" name="adj1"/>
              <a:gd fmla="val 14000" name="adj2"/>
              <a:gd fmla="val 0" name="adj3"/>
            </a:avLst>
          </a:prstGeom>
          <a:solidFill>
            <a:schemeClr val="lt2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Welcome to the </a:t>
            </a:r>
            <a:r>
              <a:rPr i="1" lang="en" sz="1600">
                <a:latin typeface="Comfortaa"/>
                <a:ea typeface="Comfortaa"/>
                <a:cs typeface="Comfortaa"/>
                <a:sym typeface="Comfortaa"/>
              </a:rPr>
              <a:t>name you school</a:t>
            </a: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 band room!  I’m so glad you are here!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" name="Google Shape;56;p13">
            <a:hlinkClick action="ppaction://hlinkshowjump?jump=nextslide"/>
          </p:cNvPr>
          <p:cNvSpPr/>
          <p:nvPr/>
        </p:nvSpPr>
        <p:spPr>
          <a:xfrm>
            <a:off x="145175" y="103775"/>
            <a:ext cx="34272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here to go to the next slide!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311700" y="697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Trumpet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5" name="Google Shape;135;p22"/>
          <p:cNvSpPr txBox="1"/>
          <p:nvPr>
            <p:ph idx="1" type="body"/>
          </p:nvPr>
        </p:nvSpPr>
        <p:spPr>
          <a:xfrm>
            <a:off x="0" y="1404475"/>
            <a:ext cx="6092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Brass instrument.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Makes a sound by buzzing your lips on a mouthpiece.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Fairly light with a smaller case.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Usually plays melodies or harmony lines.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Change your air and press valves to change the notes.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Plays medium to high notes.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 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6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to hear a trumpet.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6" name="Google Shape;136;p22">
            <a:hlinkClick action="ppaction://hlinksldjump" r:id="rId7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4841912" y="1835712"/>
            <a:ext cx="5183676" cy="17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tmoji Image" id="142" name="Google Shape;1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2100" y="1352550"/>
            <a:ext cx="377190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175" y="2727075"/>
            <a:ext cx="5937526" cy="35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/>
          <p:nvPr/>
        </p:nvSpPr>
        <p:spPr>
          <a:xfrm flipH="1">
            <a:off x="4014900" y="1091975"/>
            <a:ext cx="2656200" cy="1294500"/>
          </a:xfrm>
          <a:prstGeom prst="wedgeRoundRectCallout">
            <a:avLst>
              <a:gd fmla="val -62884" name="adj1"/>
              <a:gd fmla="val 14000" name="adj2"/>
              <a:gd fmla="val 0" name="adj3"/>
            </a:avLst>
          </a:prstGeom>
          <a:solidFill>
            <a:schemeClr val="lt2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omfortaa"/>
                <a:ea typeface="Comfortaa"/>
                <a:cs typeface="Comfortaa"/>
                <a:sym typeface="Comfortaa"/>
              </a:rPr>
              <a:t>The trombone!  Click it to learn more.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5" name="Google Shape;145;p23">
            <a:hlinkClick action="ppaction://hlinksldjump" r:id="rId6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6" name="Google Shape;146;p23">
            <a:hlinkClick action="ppaction://hlinkshowjump?jump=nextslide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44940">
            <a:off x="370021" y="1838384"/>
            <a:ext cx="5840834" cy="24646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type="title"/>
          </p:nvPr>
        </p:nvSpPr>
        <p:spPr>
          <a:xfrm>
            <a:off x="311700" y="697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Trombone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2" name="Google Shape;152;p24"/>
          <p:cNvSpPr txBox="1"/>
          <p:nvPr>
            <p:ph idx="1" type="body"/>
          </p:nvPr>
        </p:nvSpPr>
        <p:spPr>
          <a:xfrm>
            <a:off x="0" y="1404475"/>
            <a:ext cx="8832300" cy="213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Brass instrument.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Makes a sound by buzzing your lips on a large mouthpiece.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Larger case but not too heavy.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Usually plays harmony parts or bass lines.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Adjust your air and the slide to change the notes.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Plays medium to low notes.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6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to hear a trombone.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3" name="Google Shape;153;p24">
            <a:hlinkClick action="ppaction://hlinksldjump" r:id="rId7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261579">
            <a:off x="3231611" y="3567696"/>
            <a:ext cx="6023254" cy="254163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tmoji Image" id="159" name="Google Shape;15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2100" y="1352550"/>
            <a:ext cx="377190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175" y="2727075"/>
            <a:ext cx="5937526" cy="35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/>
          <p:nvPr/>
        </p:nvSpPr>
        <p:spPr>
          <a:xfrm flipH="1">
            <a:off x="4014900" y="1091975"/>
            <a:ext cx="2656200" cy="1413600"/>
          </a:xfrm>
          <a:prstGeom prst="wedgeRoundRectCallout">
            <a:avLst>
              <a:gd fmla="val -62884" name="adj1"/>
              <a:gd fmla="val 14000" name="adj2"/>
              <a:gd fmla="val 0" name="adj3"/>
            </a:avLst>
          </a:prstGeom>
          <a:solidFill>
            <a:schemeClr val="lt2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omfortaa"/>
                <a:ea typeface="Comfortaa"/>
                <a:cs typeface="Comfortaa"/>
                <a:sym typeface="Comfortaa"/>
              </a:rPr>
              <a:t>The euphonium! Click it to learn more.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2" name="Google Shape;162;p25">
            <a:hlinkClick action="ppaction://hlinksldjump" r:id="rId6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3" name="Google Shape;163;p25">
            <a:hlinkClick action="ppaction://hlinkshowjump?jump=nextslide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1900" y="415025"/>
            <a:ext cx="2194699" cy="3294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/>
          <p:nvPr>
            <p:ph type="title"/>
          </p:nvPr>
        </p:nvSpPr>
        <p:spPr>
          <a:xfrm>
            <a:off x="311700" y="697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Euphonium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9" name="Google Shape;169;p26"/>
          <p:cNvSpPr txBox="1"/>
          <p:nvPr>
            <p:ph idx="1" type="body"/>
          </p:nvPr>
        </p:nvSpPr>
        <p:spPr>
          <a:xfrm>
            <a:off x="0" y="1151500"/>
            <a:ext cx="6996300" cy="34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Brass instrument.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Looks like a miniature tuba.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Makes a sound by buzzing your lips on a large mouthpiece.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Larger and heavier than some other instruments.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Usually plays harmony and bass lines.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Plays medium to low notes.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Adjust your air and press the valves to change the notes.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Sounds similar to a trombone.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6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to hear a euphonium.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0" name="Google Shape;170;p26">
            <a:hlinkClick action="ppaction://hlinksldjump" r:id="rId7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1" name="Google Shape;171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18325" y="1087122"/>
            <a:ext cx="2837026" cy="42582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tmoji Image" id="176" name="Google Shape;17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2100" y="1352550"/>
            <a:ext cx="3771900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/>
          <p:nvPr/>
        </p:nvSpPr>
        <p:spPr>
          <a:xfrm flipH="1">
            <a:off x="4014900" y="1091975"/>
            <a:ext cx="2656200" cy="1294500"/>
          </a:xfrm>
          <a:prstGeom prst="wedgeRoundRectCallout">
            <a:avLst>
              <a:gd fmla="val -62884" name="adj1"/>
              <a:gd fmla="val 14000" name="adj2"/>
              <a:gd fmla="val 0" name="adj3"/>
            </a:avLst>
          </a:prstGeom>
          <a:solidFill>
            <a:schemeClr val="lt2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omfortaa"/>
                <a:ea typeface="Comfortaa"/>
                <a:cs typeface="Comfortaa"/>
                <a:sym typeface="Comfortaa"/>
              </a:rPr>
              <a:t>The tuba!  Click it to learn more.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8" name="Google Shape;178;p27">
            <a:hlinkClick action="ppaction://hlinksldjump" r:id="rId5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9" name="Google Shape;179;p27">
            <a:hlinkClick action="ppaction://hlinkshowjump?jump=nextslide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6953" y="1352550"/>
            <a:ext cx="1992347" cy="3729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title"/>
          </p:nvPr>
        </p:nvSpPr>
        <p:spPr>
          <a:xfrm>
            <a:off x="311700" y="697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Tuba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5" name="Google Shape;185;p28"/>
          <p:cNvSpPr txBox="1"/>
          <p:nvPr>
            <p:ph idx="1" type="body"/>
          </p:nvPr>
        </p:nvSpPr>
        <p:spPr>
          <a:xfrm>
            <a:off x="0" y="1163550"/>
            <a:ext cx="6996300" cy="34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Brass instrument.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Makes a sound by buzzing your lips on a large mouthpiece.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Largest instrument in the band.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Usually plays bass lines.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Plays the lowest notes in the band.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Adjust your air and press the valves to change the notes.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Usually only one or two in a band.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here 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6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to hear a tuba.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6" name="Google Shape;186;p28">
            <a:hlinkClick action="ppaction://hlinksldjump" r:id="rId7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7" name="Google Shape;187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1653" y="1404475"/>
            <a:ext cx="1992347" cy="3729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tmoji Image" id="192" name="Google Shape;19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2100" y="1352550"/>
            <a:ext cx="3771900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/>
          <p:nvPr/>
        </p:nvSpPr>
        <p:spPr>
          <a:xfrm flipH="1">
            <a:off x="2430900" y="963475"/>
            <a:ext cx="3914100" cy="3168300"/>
          </a:xfrm>
          <a:prstGeom prst="wedgeRoundRectCallout">
            <a:avLst>
              <a:gd fmla="val -62884" name="adj1"/>
              <a:gd fmla="val 14000" name="adj2"/>
              <a:gd fmla="val 0" name="adj3"/>
            </a:avLst>
          </a:prstGeom>
          <a:solidFill>
            <a:schemeClr val="lt2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omfortaa"/>
                <a:ea typeface="Comfortaa"/>
                <a:cs typeface="Comfortaa"/>
                <a:sym typeface="Comfortaa"/>
              </a:rPr>
              <a:t>Percussion is everything in the band that we hit, shake, or scrape to make a sound.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omfortaa"/>
                <a:ea typeface="Comfortaa"/>
                <a:cs typeface="Comfortaa"/>
                <a:sym typeface="Comfortaa"/>
              </a:rPr>
              <a:t>Percussionists play lots of different instruments.  Click the drum to learn more.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4" name="Google Shape;194;p29">
            <a:hlinkClick action="ppaction://hlinksldjump" r:id="rId5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5" name="Google Shape;195;p29">
            <a:hlinkClick action="ppaction://hlinkshowjump?jump=nextslide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325" y="2223425"/>
            <a:ext cx="1446575" cy="23457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>
            <p:ph type="title"/>
          </p:nvPr>
        </p:nvSpPr>
        <p:spPr>
          <a:xfrm>
            <a:off x="311700" y="59328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Percussion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1" name="Google Shape;201;p30"/>
          <p:cNvSpPr txBox="1"/>
          <p:nvPr>
            <p:ph idx="1" type="body"/>
          </p:nvPr>
        </p:nvSpPr>
        <p:spPr>
          <a:xfrm>
            <a:off x="0" y="929675"/>
            <a:ext cx="6581400" cy="34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Percussionists are responsible for lots of different instruments.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Xylophone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Glockenspiel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Timpani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Snare Drum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Bass Drum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Chimes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Triangle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Tambourine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Cymbals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Lots more!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6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to hear some percussion.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2" name="Google Shape;202;p30">
            <a:hlinkClick action="ppaction://hlinksldjump" r:id="rId7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97425" y="2797725"/>
            <a:ext cx="1446575" cy="23457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04" name="Google Shape;204;p30"/>
          <p:cNvPicPr preferRelativeResize="0"/>
          <p:nvPr/>
        </p:nvPicPr>
        <p:blipFill rotWithShape="1">
          <a:blip r:embed="rId9">
            <a:alphaModFix/>
          </a:blip>
          <a:srcRect b="2565" l="0" r="0" t="36216"/>
          <a:stretch/>
        </p:blipFill>
        <p:spPr>
          <a:xfrm>
            <a:off x="2441200" y="1879125"/>
            <a:ext cx="3364700" cy="20597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05" name="Google Shape;205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32850" y="2328794"/>
            <a:ext cx="1778750" cy="2814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06" name="Google Shape;206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7425" y="1090050"/>
            <a:ext cx="1372453" cy="12834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07" name="Google Shape;207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58350" y="286063"/>
            <a:ext cx="1446576" cy="118712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tmoji Image" id="212" name="Google Shape;21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2100" y="1352550"/>
            <a:ext cx="377190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175" y="2727075"/>
            <a:ext cx="5937526" cy="35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1"/>
          <p:cNvSpPr/>
          <p:nvPr/>
        </p:nvSpPr>
        <p:spPr>
          <a:xfrm flipH="1">
            <a:off x="4014900" y="1091975"/>
            <a:ext cx="2656200" cy="1294500"/>
          </a:xfrm>
          <a:prstGeom prst="wedgeRoundRectCallout">
            <a:avLst>
              <a:gd fmla="val -62884" name="adj1"/>
              <a:gd fmla="val 14000" name="adj2"/>
              <a:gd fmla="val 0" name="adj3"/>
            </a:avLst>
          </a:prstGeom>
          <a:solidFill>
            <a:schemeClr val="lt2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omfortaa"/>
                <a:ea typeface="Comfortaa"/>
                <a:cs typeface="Comfortaa"/>
                <a:sym typeface="Comfortaa"/>
              </a:rPr>
              <a:t>The French horn!  Click it to learn more.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5" name="Google Shape;215;p31">
            <a:hlinkClick action="ppaction://hlinksldjump" r:id="rId6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6" name="Google Shape;216;p31">
            <a:hlinkClick action="ppaction://hlinkshowjump?jump=nextslide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7575" y="2001075"/>
            <a:ext cx="2337324" cy="14989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 flipH="1">
            <a:off x="1615700" y="874550"/>
            <a:ext cx="4891500" cy="3779700"/>
          </a:xfrm>
          <a:prstGeom prst="wedgeRoundRectCallout">
            <a:avLst>
              <a:gd fmla="val -58182" name="adj1"/>
              <a:gd fmla="val -13920" name="adj2"/>
              <a:gd fmla="val 0" name="adj3"/>
            </a:avLst>
          </a:prstGeom>
          <a:solidFill>
            <a:schemeClr val="lt2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In grade 6 band, students choose from </a:t>
            </a:r>
            <a:r>
              <a:rPr b="1" lang="en" sz="1600">
                <a:latin typeface="Comfortaa"/>
                <a:ea typeface="Comfortaa"/>
                <a:cs typeface="Comfortaa"/>
                <a:sym typeface="Comfortaa"/>
              </a:rPr>
              <a:t>flute, clarinet, trumpet, trombone, euphonium, and tuba.</a:t>
            </a:r>
            <a:endParaRPr b="1"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We add percussion, saxophone and other instruments to our band later on.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2" name="Google Shape;62;p14">
            <a:hlinkClick action="ppaction://hlinkshowjump?jump=nextslide"/>
          </p:cNvPr>
          <p:cNvSpPr/>
          <p:nvPr/>
        </p:nvSpPr>
        <p:spPr>
          <a:xfrm>
            <a:off x="145175" y="103775"/>
            <a:ext cx="34272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here to go to the next slide!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descr="Bitmoji Image"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0000" y="0"/>
            <a:ext cx="4556100" cy="455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 txBox="1"/>
          <p:nvPr>
            <p:ph type="title"/>
          </p:nvPr>
        </p:nvSpPr>
        <p:spPr>
          <a:xfrm>
            <a:off x="311700" y="697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French Horn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2" name="Google Shape;222;p32"/>
          <p:cNvSpPr txBox="1"/>
          <p:nvPr>
            <p:ph idx="1" type="body"/>
          </p:nvPr>
        </p:nvSpPr>
        <p:spPr>
          <a:xfrm>
            <a:off x="0" y="1404475"/>
            <a:ext cx="5751300" cy="30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Brass instrument.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Makes a sound by buzzing your lips on a small mouthpiece.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Larger case but not too heavy.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Usually plays harmony lines.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Can play quite low and quite high.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Good for players with strong musical ears.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here 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here 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6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to hear a French horn.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3" name="Google Shape;223;p32">
            <a:hlinkClick action="ppaction://hlinksldjump" r:id="rId7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4" name="Google Shape;22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26425" y="1205249"/>
            <a:ext cx="4417575" cy="2832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tmoji Image" id="229" name="Google Shape;22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2100" y="1352550"/>
            <a:ext cx="377190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175" y="2727075"/>
            <a:ext cx="5937526" cy="35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3"/>
          <p:cNvSpPr/>
          <p:nvPr/>
        </p:nvSpPr>
        <p:spPr>
          <a:xfrm flipH="1">
            <a:off x="3883500" y="1091975"/>
            <a:ext cx="2787600" cy="1294500"/>
          </a:xfrm>
          <a:prstGeom prst="wedgeRoundRectCallout">
            <a:avLst>
              <a:gd fmla="val -62884" name="adj1"/>
              <a:gd fmla="val 14000" name="adj2"/>
              <a:gd fmla="val 0" name="adj3"/>
            </a:avLst>
          </a:prstGeom>
          <a:solidFill>
            <a:schemeClr val="lt2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omfortaa"/>
                <a:ea typeface="Comfortaa"/>
                <a:cs typeface="Comfortaa"/>
                <a:sym typeface="Comfortaa"/>
              </a:rPr>
              <a:t>The saxophone! Click it to learn more.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2" name="Google Shape;232;p33">
            <a:hlinkClick action="ppaction://hlinkshowjump?jump=nextslide"/>
          </p:cNvPr>
          <p:cNvPicPr preferRelativeResize="0"/>
          <p:nvPr/>
        </p:nvPicPr>
        <p:blipFill rotWithShape="1">
          <a:blip r:embed="rId6">
            <a:alphaModFix/>
          </a:blip>
          <a:srcRect b="0" l="18646" r="43569" t="0"/>
          <a:stretch/>
        </p:blipFill>
        <p:spPr>
          <a:xfrm rot="5400000">
            <a:off x="2312838" y="1073013"/>
            <a:ext cx="1595374" cy="4222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33" name="Google Shape;233;p33">
            <a:hlinkClick action="ppaction://hlinksldjump" r:id="rId7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/>
          <p:nvPr>
            <p:ph type="title"/>
          </p:nvPr>
        </p:nvSpPr>
        <p:spPr>
          <a:xfrm>
            <a:off x="311700" y="800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Saxophone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9" name="Google Shape;239;p34"/>
          <p:cNvSpPr txBox="1"/>
          <p:nvPr>
            <p:ph idx="1" type="body"/>
          </p:nvPr>
        </p:nvSpPr>
        <p:spPr>
          <a:xfrm>
            <a:off x="311700" y="1373450"/>
            <a:ext cx="65217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Woodwind instrument, but made of metal.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Uses a single reed.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Plays melodies and harmony lines.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Our school has three kinds: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Alto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Tenor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, 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6"/>
              </a:rPr>
              <a:t>Baritone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.  Click the links to hear each kind.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Alto plays higher notes, tenor plays medium notes, and baritone plays low notes.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Press keys to change the notes.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Saxophones become an option in Grade 8 (by audition), but you have to play flute or clarinet in grade 7 to be 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eligible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0" name="Google Shape;240;p34">
            <a:hlinkClick action="ppaction://hlinksldjump" r:id="rId7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1" name="Google Shape;241;p34"/>
          <p:cNvPicPr preferRelativeResize="0"/>
          <p:nvPr/>
        </p:nvPicPr>
        <p:blipFill rotWithShape="1">
          <a:blip r:embed="rId8">
            <a:alphaModFix/>
          </a:blip>
          <a:srcRect b="0" l="18646" r="43569" t="0"/>
          <a:stretch/>
        </p:blipFill>
        <p:spPr>
          <a:xfrm>
            <a:off x="7101796" y="-376549"/>
            <a:ext cx="1943451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tmoji Image" id="246" name="Google Shape;24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2100" y="1352550"/>
            <a:ext cx="377190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175" y="2727075"/>
            <a:ext cx="5937526" cy="35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5"/>
          <p:cNvSpPr/>
          <p:nvPr/>
        </p:nvSpPr>
        <p:spPr>
          <a:xfrm flipH="1">
            <a:off x="4014900" y="1091975"/>
            <a:ext cx="2656200" cy="1294500"/>
          </a:xfrm>
          <a:prstGeom prst="wedgeRoundRectCallout">
            <a:avLst>
              <a:gd fmla="val -62884" name="adj1"/>
              <a:gd fmla="val 14000" name="adj2"/>
              <a:gd fmla="val 0" name="adj3"/>
            </a:avLst>
          </a:prstGeom>
          <a:solidFill>
            <a:schemeClr val="lt2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omfortaa"/>
                <a:ea typeface="Comfortaa"/>
                <a:cs typeface="Comfortaa"/>
                <a:sym typeface="Comfortaa"/>
              </a:rPr>
              <a:t>The oboe!  Click it to learn more.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9" name="Google Shape;249;p35">
            <a:hlinkClick action="ppaction://hlinksldjump" r:id="rId6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50" name="Google Shape;250;p35">
            <a:hlinkClick action="ppaction://hlinkshowjump?jump=nextslide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2798360" y="1505838"/>
            <a:ext cx="817300" cy="37459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 txBox="1"/>
          <p:nvPr>
            <p:ph type="title"/>
          </p:nvPr>
        </p:nvSpPr>
        <p:spPr>
          <a:xfrm>
            <a:off x="311700" y="697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Oboe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6" name="Google Shape;256;p36"/>
          <p:cNvSpPr txBox="1"/>
          <p:nvPr>
            <p:ph idx="1" type="body"/>
          </p:nvPr>
        </p:nvSpPr>
        <p:spPr>
          <a:xfrm>
            <a:off x="43650" y="1269725"/>
            <a:ext cx="736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Woodwind instrument.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Uses a double reed.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Quite light and portable.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Usually plays melodies or harmony lines.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Plays higher notes, similar to the flute.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Press keys to change the notes.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Is a unique sounding instrument and bands usually only have one or two oboe players.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Is good for someone with strong musical ears.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to hear an oboe.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7" name="Google Shape;257;p36">
            <a:hlinkClick action="ppaction://hlinksldjump" r:id="rId6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58" name="Google Shape;25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1475" y="103775"/>
            <a:ext cx="1026225" cy="470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A86E8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THANK-YOU FOR COMING!</a:t>
            </a:r>
            <a:endParaRPr/>
          </a:p>
        </p:txBody>
      </p:sp>
      <p:sp>
        <p:nvSpPr>
          <p:cNvPr id="264" name="Google Shape;264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HOPE TO SEE YOU IN BAND NEXT YEAR.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83551"/>
            <a:ext cx="3364725" cy="352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087350" y="401751"/>
            <a:ext cx="3364725" cy="352632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/>
          <p:nvPr/>
        </p:nvSpPr>
        <p:spPr>
          <a:xfrm flipH="1">
            <a:off x="2713775" y="1467450"/>
            <a:ext cx="3467400" cy="1586100"/>
          </a:xfrm>
          <a:prstGeom prst="wedgeRoundRectCallout">
            <a:avLst>
              <a:gd fmla="val -80777" name="adj1"/>
              <a:gd fmla="val -36" name="adj2"/>
              <a:gd fmla="val 0" name="adj3"/>
            </a:avLst>
          </a:prstGeom>
          <a:solidFill>
            <a:schemeClr val="lt2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Let’s explore the instruments and find out what instrument you might like to choose for band!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Click each instrument on the next slide to learn more!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1" name="Google Shape;71;p15">
            <a:hlinkClick action="ppaction://hlinkshowjump?jump=nextslide"/>
          </p:cNvPr>
          <p:cNvSpPr/>
          <p:nvPr/>
        </p:nvSpPr>
        <p:spPr>
          <a:xfrm>
            <a:off x="145175" y="103775"/>
            <a:ext cx="34272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here to go to the next slide!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descr="Bitmoji Image"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926675" y="570277"/>
            <a:ext cx="4304225" cy="430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9470" y="881425"/>
            <a:ext cx="1598079" cy="530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8" name="Google Shape;78;p16">
            <a:hlinkClick action="ppaction://hlinksldjump"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24700" y="2515689"/>
            <a:ext cx="1350527" cy="86606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9" name="Google Shape;79;p16">
            <a:hlinkClick action="ppaction://hlinksldjump"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42213" y="3467948"/>
            <a:ext cx="4368375" cy="184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0" name="Google Shape;80;p16">
            <a:hlinkClick action="ppaction://hlinksldjump" r:id="rId10"/>
          </p:cNvPr>
          <p:cNvPicPr preferRelativeResize="0"/>
          <p:nvPr/>
        </p:nvPicPr>
        <p:blipFill rotWithShape="1">
          <a:blip r:embed="rId11">
            <a:alphaModFix/>
          </a:blip>
          <a:srcRect b="0" l="18646" r="43569" t="0"/>
          <a:stretch/>
        </p:blipFill>
        <p:spPr>
          <a:xfrm rot="5260179">
            <a:off x="4335773" y="869626"/>
            <a:ext cx="974129" cy="25780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1" name="Google Shape;81;p16">
            <a:hlinkClick action="ppaction://hlinksldjump"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88303" y="710503"/>
            <a:ext cx="1535572" cy="2874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2" name="Google Shape;82;p16">
            <a:hlinkClick action="ppaction://hlinksldjump"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384975" y="2178925"/>
            <a:ext cx="1725625" cy="25900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3" name="Google Shape;83;p16">
            <a:hlinkClick action="ppaction://hlinksldjump"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3623991">
            <a:off x="514625" y="1840444"/>
            <a:ext cx="2112100" cy="211209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4" name="Google Shape;84;p16">
            <a:hlinkClick action="ppaction://hlinksldjump"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604074" y="2831675"/>
            <a:ext cx="1350525" cy="219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>
            <a:hlinkClick action="ppaction://hlinksldjump"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 rot="1907773">
            <a:off x="805321" y="1327886"/>
            <a:ext cx="1927682" cy="12902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6" name="Google Shape;86;p16">
            <a:hlinkClick action="ppaction://hlinksldjump" r:id="rId22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5400000">
            <a:off x="1483687" y="2948812"/>
            <a:ext cx="450825" cy="20662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tmoji Image"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2100" y="1352550"/>
            <a:ext cx="377190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175" y="2727075"/>
            <a:ext cx="5937526" cy="35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/>
          <p:nvPr/>
        </p:nvSpPr>
        <p:spPr>
          <a:xfrm flipH="1">
            <a:off x="4692825" y="1070150"/>
            <a:ext cx="2157600" cy="1294500"/>
          </a:xfrm>
          <a:prstGeom prst="wedgeRoundRectCallout">
            <a:avLst>
              <a:gd fmla="val -62884" name="adj1"/>
              <a:gd fmla="val 14000" name="adj2"/>
              <a:gd fmla="val 0" name="adj3"/>
            </a:avLst>
          </a:prstGeom>
          <a:solidFill>
            <a:schemeClr val="lt2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omfortaa"/>
                <a:ea typeface="Comfortaa"/>
                <a:cs typeface="Comfortaa"/>
                <a:sym typeface="Comfortaa"/>
              </a:rPr>
              <a:t>The flute!  Click it to learn more.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4" name="Google Shape;94;p17">
            <a:hlinkClick action="ppaction://hlinkshowjump?jump=nextslide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06947">
            <a:off x="1389618" y="2155062"/>
            <a:ext cx="3265839" cy="218592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5" name="Google Shape;95;p17">
            <a:hlinkClick action="ppaction://hlinksldjump" r:id="rId7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906938">
            <a:off x="598330" y="1694081"/>
            <a:ext cx="7947338" cy="531938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800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Flute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11700" y="15082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Woodwind instrument, but made of metal.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No reed.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Smallest and lightest band instrument (except for piccolo).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Often plays the melody.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Plays high notes.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Press keys and adjust your air to get different notes.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6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7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to listen the flute.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3" name="Google Shape;103;p18">
            <a:hlinkClick action="ppaction://hlinksldjump" r:id="rId8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tmoji Image"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2100" y="1352550"/>
            <a:ext cx="377190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175" y="2727075"/>
            <a:ext cx="5937526" cy="35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/>
          <p:nvPr/>
        </p:nvSpPr>
        <p:spPr>
          <a:xfrm flipH="1">
            <a:off x="3659150" y="1587950"/>
            <a:ext cx="2656200" cy="1294500"/>
          </a:xfrm>
          <a:prstGeom prst="wedgeRoundRectCallout">
            <a:avLst>
              <a:gd fmla="val -62884" name="adj1"/>
              <a:gd fmla="val 14000" name="adj2"/>
              <a:gd fmla="val 0" name="adj3"/>
            </a:avLst>
          </a:prstGeom>
          <a:solidFill>
            <a:schemeClr val="lt2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omfortaa"/>
                <a:ea typeface="Comfortaa"/>
                <a:cs typeface="Comfortaa"/>
                <a:sym typeface="Comfortaa"/>
              </a:rPr>
              <a:t>The clarinet!  Click it to learn more.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1" name="Google Shape;111;p19">
            <a:hlinkClick action="ppaction://hlinkshowjump?jump=nextslide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623991">
            <a:off x="1292516" y="1275188"/>
            <a:ext cx="3945693" cy="3945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2" name="Google Shape;112;p19">
            <a:hlinkClick action="ppaction://hlinksldjump" r:id="rId7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697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Clarinet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0" y="1139475"/>
            <a:ext cx="8166900" cy="35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Woodwind instrument.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Uses a single reed.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Quite light and portable.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Usually plays melodies or harmony lines.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Can play very low and very high.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B-flat clarinet is most common, but our school also has bass clarinets (Bass clarinet becomes an option in grade 8, but you have to play clarinet in grade 7).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Press keys to get different notes.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and here to here the clarinet.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</a:t>
            </a: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6"/>
              </a:rPr>
              <a:t>here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to hear a bass clarinet.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874848">
            <a:off x="6251629" y="366504"/>
            <a:ext cx="4528540" cy="452849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0" name="Google Shape;120;p20">
            <a:hlinkClick action="ppaction://hlinksldjump" r:id="rId8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itmoji Image"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2100" y="1352550"/>
            <a:ext cx="377190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175" y="2727075"/>
            <a:ext cx="5937526" cy="35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/>
          <p:nvPr/>
        </p:nvSpPr>
        <p:spPr>
          <a:xfrm flipH="1">
            <a:off x="4014900" y="1091975"/>
            <a:ext cx="2656200" cy="1294500"/>
          </a:xfrm>
          <a:prstGeom prst="wedgeRoundRectCallout">
            <a:avLst>
              <a:gd fmla="val -62884" name="adj1"/>
              <a:gd fmla="val 14000" name="adj2"/>
              <a:gd fmla="val 0" name="adj3"/>
            </a:avLst>
          </a:prstGeom>
          <a:solidFill>
            <a:schemeClr val="lt2"/>
          </a:solidFill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omfortaa"/>
                <a:ea typeface="Comfortaa"/>
                <a:cs typeface="Comfortaa"/>
                <a:sym typeface="Comfortaa"/>
              </a:rPr>
              <a:t>The trumpet!  Click it to learn more.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8" name="Google Shape;128;p21">
            <a:hlinkClick action="ppaction://hlinksldjump" r:id="rId6"/>
          </p:cNvPr>
          <p:cNvSpPr/>
          <p:nvPr/>
        </p:nvSpPr>
        <p:spPr>
          <a:xfrm>
            <a:off x="145175" y="103775"/>
            <a:ext cx="4254000" cy="51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Click to go back to the instrument shelves.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9" name="Google Shape;129;p21">
            <a:hlinkClick action="ppaction://hlinkshowjump?jump=nextslide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99829" y="2727065"/>
            <a:ext cx="2837396" cy="941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DDC5666F97DE4BB9E028DDFD9FA798" ma:contentTypeVersion="1" ma:contentTypeDescription="Create a new document." ma:contentTypeScope="" ma:versionID="7ebf423ec8652e980585df726c13b28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f01fac345008aa34b3a53f2166bf3c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6982528-C832-48D0-9AC0-E2982F514057}"/>
</file>

<file path=customXml/itemProps2.xml><?xml version="1.0" encoding="utf-8"?>
<ds:datastoreItem xmlns:ds="http://schemas.openxmlformats.org/officeDocument/2006/customXml" ds:itemID="{59655697-5CE5-4CF3-9981-2FD842A93138}"/>
</file>

<file path=customXml/itemProps3.xml><?xml version="1.0" encoding="utf-8"?>
<ds:datastoreItem xmlns:ds="http://schemas.openxmlformats.org/officeDocument/2006/customXml" ds:itemID="{96DDA63E-981A-4C1A-96EF-4CDCB8CDFA70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0x01010032DDC5666F97DE4BB9E028DDFD9FA798</vt:lpwstr>
  </property>
</Properties>
</file>